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5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6" r:id="rId11"/>
    <p:sldId id="281" r:id="rId12"/>
    <p:sldId id="279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12" descr="https://arhivurokov.ru/kopilka/uploads/user_file_5477ca1ddd035/razrabotka-uroka-po-anghliiskomu-iazyku-v-1-klassie-po-tiemie-school-things_11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129513" cy="24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1838824"/>
            <a:ext cx="8371656" cy="1109746"/>
          </a:xfrm>
          <a:prstGeom prst="rect">
            <a:avLst/>
          </a:prstGeom>
        </p:spPr>
        <p:txBody>
          <a:bodyPr anchor="b"/>
          <a:lstStyle>
            <a:lvl1pPr algn="ctr">
              <a:defRPr sz="5400" spc="84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  <a:alpha val="70000"/>
                  </a:prstClr>
                </a:solidFill>
              </a:rPr>
              <a:t>The Power of PowerPoint | thepopp.com</a:t>
            </a:r>
            <a:endParaRPr lang="en-US" dirty="0">
              <a:solidFill>
                <a:prstClr val="white">
                  <a:lumMod val="50000"/>
                  <a:alpha val="70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>
                <a:solidFill>
                  <a:srgbClr val="DEDEDE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EDEDE">
                  <a:lumMod val="75000"/>
                </a:srgbClr>
              </a:solidFill>
            </a:endParaRPr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7205" y="2858937"/>
            <a:ext cx="8029589" cy="600067"/>
          </a:xfrm>
        </p:spPr>
        <p:txBody>
          <a:bodyPr anchor="t">
            <a:noAutofit/>
          </a:bodyPr>
          <a:lstStyle>
            <a:lvl1pPr algn="ctr">
              <a:defRPr sz="22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2303" y="4089074"/>
            <a:ext cx="7039393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1668" y="375903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0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AutoShape 2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photoshop-master.ru/comimg/a7a80095678e346056ea5991967df39c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russian-guitars.ru/wp-content/uploads/2017/04/orange-top-gradient-background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43999" cy="687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7937"/>
            <a:ext cx="9143999" cy="6871835"/>
          </a:xfrm>
          <a:prstGeom prst="frame">
            <a:avLst>
              <a:gd name="adj1" fmla="val 831"/>
            </a:avLst>
          </a:prstGeom>
          <a:solidFill>
            <a:srgbClr val="E8BE24"/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4ege.ru/" TargetMode="External"/><Relationship Id="rId2" Type="http://schemas.openxmlformats.org/officeDocument/2006/relationships/hyperlink" Target="https://4.bp.blogspot.com/-AnhveEih6lY/WqQx6KVfbaI/AAAAAAAAABc/TVvjgAAXEZwizotONe-zD4tmBm1LYZJoQCLcBGAs/s1600/i-596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zuluk-school3.ucoz.ru/2016-2/image.gif" TargetMode="External"/><Relationship Id="rId5" Type="http://schemas.openxmlformats.org/officeDocument/2006/relationships/hyperlink" Target="http://gi-wom.ru/wp-content/uploads/2017/12/6924.jpg" TargetMode="External"/><Relationship Id="rId4" Type="http://schemas.openxmlformats.org/officeDocument/2006/relationships/hyperlink" Target="http://fipi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://ege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3818855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</a:rPr>
              <a:t>Родительское </a:t>
            </a:r>
            <a:r>
              <a:rPr lang="ru-RU" sz="8800" b="1" i="1" dirty="0" smtClean="0">
                <a:solidFill>
                  <a:srgbClr val="FF0000"/>
                </a:solidFill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</a:rPr>
            </a:br>
            <a:r>
              <a:rPr lang="ru-RU" sz="8800" b="1" i="1" dirty="0" smtClean="0">
                <a:solidFill>
                  <a:srgbClr val="FF0000"/>
                </a:solidFill>
              </a:rPr>
              <a:t>собрание</a:t>
            </a:r>
            <a:r>
              <a:rPr lang="ru-RU" sz="8800" b="1" i="1" dirty="0" smtClean="0">
                <a:solidFill>
                  <a:srgbClr val="FF0000"/>
                </a:solidFill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</a:rPr>
            </a:br>
            <a:r>
              <a:rPr lang="ru-RU" sz="5400" b="1" i="1" dirty="0" smtClean="0">
                <a:solidFill>
                  <a:srgbClr val="FF0000"/>
                </a:solidFill>
              </a:rPr>
              <a:t>9-11 классы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2292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11.09.2018 г.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2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Интернет-источники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https://4.bp.blogspot.com/-</a:t>
            </a:r>
            <a:r>
              <a:rPr lang="en-US" dirty="0" smtClean="0">
                <a:hlinkClick r:id="rId2"/>
              </a:rPr>
              <a:t>AnhveEih6lY/WqQx6KVfbaI/AAAAAAAAABc/TVvjgAAXEZwizotONe-zD4tmBm1LYZJoQCLcBGAs/s1600/i-5969.jpg</a:t>
            </a:r>
            <a:endParaRPr lang="ru-RU" dirty="0" smtClean="0"/>
          </a:p>
          <a:p>
            <a:r>
              <a:rPr lang="en-US" dirty="0">
                <a:hlinkClick r:id="rId3"/>
              </a:rPr>
              <a:t>http://4ege.ru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en-US" dirty="0">
                <a:hlinkClick r:id="rId4"/>
              </a:rPr>
              <a:t>http://fipi.ru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gi-wom.ru/wp-content/uploads/2017/12/6924.jpg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buzuluk-school3.ucoz.ru/2016-2/image.gif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97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spc="0" dirty="0"/>
              <a:t>Всероссийские проверочные работы –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500" dirty="0"/>
              <a:t>контрольные работы по различным предметам, проводимые для школьников всей страны</a:t>
            </a:r>
          </a:p>
        </p:txBody>
      </p:sp>
      <p:pic>
        <p:nvPicPr>
          <p:cNvPr id="20" name="Рисунок 19" descr="miniatyura_obrazets-min-7-nkzoqo21cwr6vv9eeise484g70ximpa3ox3cg0k6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6742" y="3999064"/>
            <a:ext cx="2614839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79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4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57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2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96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54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Итоговое собеседование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9 классы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допуск </a:t>
            </a:r>
            <a:r>
              <a:rPr lang="ru-RU" b="1" dirty="0">
                <a:solidFill>
                  <a:srgbClr val="002060"/>
                </a:solidFill>
              </a:rPr>
              <a:t>к </a:t>
            </a:r>
            <a:r>
              <a:rPr lang="ru-RU" b="1" dirty="0" smtClean="0">
                <a:solidFill>
                  <a:srgbClr val="002060"/>
                </a:solidFill>
              </a:rPr>
              <a:t>ОГЭ</a:t>
            </a:r>
          </a:p>
          <a:p>
            <a:r>
              <a:rPr lang="ru-RU" b="1" dirty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2019 году основной этап итогового собеседования пройдёт 13 </a:t>
            </a:r>
            <a:r>
              <a:rPr lang="ru-RU" b="1" dirty="0" smtClean="0">
                <a:solidFill>
                  <a:srgbClr val="002060"/>
                </a:solidFill>
              </a:rPr>
              <a:t>февраля</a:t>
            </a:r>
          </a:p>
          <a:p>
            <a:r>
              <a:rPr lang="ru-RU" dirty="0">
                <a:solidFill>
                  <a:srgbClr val="002060"/>
                </a:solidFill>
              </a:rPr>
              <a:t>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ГИА допускаются обучающиеся, не имеющие академической задолженности, в полном объеме выполнившие учебный план или индивидуальный учебный план (имеющие годовые отметки по всем учебным предметам учебного плана за IX класс не ниже удовлетворительных), а </a:t>
            </a:r>
            <a:r>
              <a:rPr lang="ru-RU" b="1" dirty="0">
                <a:solidFill>
                  <a:srgbClr val="002060"/>
                </a:solidFill>
              </a:rPr>
              <a:t>также имеющие результат «зачёт» за итоговое собеседование по русскому </a:t>
            </a:r>
            <a:r>
              <a:rPr lang="ru-RU" b="1" dirty="0" smtClean="0">
                <a:solidFill>
                  <a:srgbClr val="002060"/>
                </a:solidFill>
              </a:rPr>
              <a:t>языку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28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Итоговое собеседование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9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. Повторно допускаются к итоговому собеседованию по русскому языку в дополнительные сроки в текущем учебном году (во вторую рабочую среду марта и первый рабочий понедельник мая) следующие обучающиеся, экстерны: получившие по итоговому собеседованию по русскому языку неудовлетворительный результат («незачет»); не явившиеся на итоговое собеседование по русскому языку по уважительным причинам (болезнь или иные обстоятельства), подтвержденным документально; не 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97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Итоговое сочинение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(2018-2019 учебный год)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Министр просвещения РФ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О.Ю</a:t>
            </a:r>
            <a:r>
              <a:rPr lang="ru-RU" dirty="0"/>
              <a:t>. Васильева объявила </a:t>
            </a:r>
            <a:r>
              <a:rPr lang="ru-RU" b="1" dirty="0"/>
              <a:t>пять направлений тем итогового сочинения на 2018/19 учебный год</a:t>
            </a:r>
            <a:endParaRPr lang="ru-RU" dirty="0"/>
          </a:p>
          <a:p>
            <a:r>
              <a:rPr lang="ru-RU" b="1" dirty="0"/>
              <a:t>Отцы и дети</a:t>
            </a:r>
            <a:endParaRPr lang="ru-RU" dirty="0"/>
          </a:p>
          <a:p>
            <a:r>
              <a:rPr lang="ru-RU" b="1" dirty="0"/>
              <a:t>Мечта и реальность</a:t>
            </a:r>
            <a:endParaRPr lang="ru-RU" dirty="0"/>
          </a:p>
          <a:p>
            <a:r>
              <a:rPr lang="ru-RU" b="1" dirty="0"/>
              <a:t>Месть и великодушие</a:t>
            </a:r>
            <a:endParaRPr lang="ru-RU" dirty="0"/>
          </a:p>
          <a:p>
            <a:r>
              <a:rPr lang="ru-RU" b="1" dirty="0"/>
              <a:t>Искусство и ремесло</a:t>
            </a:r>
            <a:endParaRPr lang="ru-RU" dirty="0"/>
          </a:p>
          <a:p>
            <a:r>
              <a:rPr lang="ru-RU" b="1" dirty="0"/>
              <a:t>Доброта и жестокость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Итоговое собеседование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9 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Общее </a:t>
            </a:r>
            <a:r>
              <a:rPr lang="ru-RU" b="1" dirty="0">
                <a:solidFill>
                  <a:srgbClr val="002060"/>
                </a:solidFill>
              </a:rPr>
              <a:t>количество баллов за выполнение всей работы – </a:t>
            </a:r>
            <a:r>
              <a:rPr lang="ru-RU" b="1" dirty="0" smtClean="0">
                <a:solidFill>
                  <a:srgbClr val="002060"/>
                </a:solidFill>
              </a:rPr>
              <a:t>19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Экзаменуемый </a:t>
            </a:r>
            <a:r>
              <a:rPr lang="ru-RU" b="1" dirty="0">
                <a:solidFill>
                  <a:srgbClr val="002060"/>
                </a:solidFill>
              </a:rPr>
              <a:t>получает зачёт в случае, если за выполнение работы он набрал 10 или более </a:t>
            </a:r>
            <a:r>
              <a:rPr lang="ru-RU" b="1" dirty="0" smtClean="0">
                <a:solidFill>
                  <a:srgbClr val="002060"/>
                </a:solidFill>
              </a:rPr>
              <a:t>баллов</a:t>
            </a:r>
          </a:p>
          <a:p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Критерии оценивания -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в комплекте с </a:t>
            </a:r>
            <a:r>
              <a:rPr lang="ru-RU" dirty="0" smtClean="0">
                <a:solidFill>
                  <a:srgbClr val="002060"/>
                </a:solidFill>
              </a:rPr>
              <a:t>демоверсией</a:t>
            </a:r>
            <a:endParaRPr lang="ru-RU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Результатом итогового сочинения является </a:t>
            </a:r>
            <a:r>
              <a:rPr lang="ru-RU" b="1" dirty="0"/>
              <a:t>«зачёт»</a:t>
            </a:r>
            <a:r>
              <a:rPr lang="ru-RU" dirty="0"/>
              <a:t> или </a:t>
            </a:r>
            <a:r>
              <a:rPr lang="ru-RU" b="1" dirty="0"/>
              <a:t>«незачёт»</a:t>
            </a:r>
            <a:r>
              <a:rPr lang="ru-RU" dirty="0"/>
              <a:t>. К сдаче ЕГЭ допускаются только выпускники, получившие «зачёт». </a:t>
            </a:r>
            <a:br>
              <a:rPr lang="ru-RU" dirty="0"/>
            </a:br>
            <a:r>
              <a:rPr lang="ru-RU" dirty="0"/>
              <a:t>● </a:t>
            </a:r>
            <a:r>
              <a:rPr lang="ru-RU" b="1" dirty="0"/>
              <a:t>Рекомендуемый объём сочинения – 350 слов</a:t>
            </a:r>
            <a:r>
              <a:rPr lang="ru-RU" dirty="0"/>
              <a:t>. Если в сочинении менее 250 слов (в подсчёт включаются все слова, в том числе служебные), то ставится незачёт. </a:t>
            </a:r>
            <a:r>
              <a:rPr lang="ru-RU" b="1" dirty="0"/>
              <a:t>Максимальное количество слов не устанавливается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Время написания сочинения – </a:t>
            </a:r>
            <a:r>
              <a:rPr lang="ru-RU" b="1" dirty="0"/>
              <a:t>3 часа 55 минут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● Выпускнику разрешается пользоваться </a:t>
            </a:r>
            <a:r>
              <a:rPr lang="ru-RU" b="1" dirty="0"/>
              <a:t>орфографическим словарём</a:t>
            </a:r>
            <a:r>
              <a:rPr lang="ru-RU" dirty="0"/>
              <a:t>, который выдадут в аудитории. </a:t>
            </a:r>
            <a:br>
              <a:rPr lang="ru-RU" dirty="0"/>
            </a:br>
            <a:r>
              <a:rPr lang="ru-RU" dirty="0" smtClean="0"/>
              <a:t>● </a:t>
            </a:r>
            <a:r>
              <a:rPr lang="ru-RU" dirty="0"/>
              <a:t>Итоговое сочинение может учитываться </a:t>
            </a:r>
            <a:r>
              <a:rPr lang="ru-RU" b="1" dirty="0"/>
              <a:t>при приёме абитуриентов</a:t>
            </a:r>
            <a:r>
              <a:rPr lang="ru-RU" dirty="0"/>
              <a:t>. В этом случае вузы сами оценят сочинение в баллах. Максимально можно получить </a:t>
            </a:r>
            <a:r>
              <a:rPr lang="ru-RU" b="1" dirty="0"/>
              <a:t>10 баллов</a:t>
            </a:r>
            <a:r>
              <a:rPr lang="ru-RU" dirty="0"/>
              <a:t>, которые прибавятся к баллам ЕГЭ. </a:t>
            </a:r>
            <a:br>
              <a:rPr lang="ru-RU" dirty="0"/>
            </a:br>
            <a:r>
              <a:rPr lang="ru-RU" dirty="0"/>
              <a:t>● Темы сочинений объявят выпускникам в день написания сочинения </a:t>
            </a:r>
            <a:r>
              <a:rPr lang="ru-RU" b="1" dirty="0"/>
              <a:t>в 9.45</a:t>
            </a:r>
            <a:r>
              <a:rPr lang="ru-RU" dirty="0"/>
              <a:t> (за 15 минут до начала работы). В это же время темы будут опубликованы на открытых информационных ресурсах (</a:t>
            </a:r>
            <a:r>
              <a:rPr lang="ru-RU" dirty="0">
                <a:hlinkClick r:id="rId2"/>
              </a:rPr>
              <a:t>ege.edu.ru</a:t>
            </a:r>
            <a:r>
              <a:rPr lang="ru-RU" dirty="0"/>
              <a:t>, </a:t>
            </a:r>
            <a:r>
              <a:rPr lang="ru-RU" dirty="0">
                <a:hlinkClick r:id="rId3"/>
              </a:rPr>
              <a:t>fipi.ru</a:t>
            </a:r>
            <a:r>
              <a:rPr lang="ru-RU" dirty="0"/>
              <a:t>).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86581"/>
            <a:ext cx="853103" cy="85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КРИТЕРИЙ №1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СООТВЕТСТВИЕ ТЕМЕ»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содержания сочинения. </a:t>
            </a:r>
            <a:br>
              <a:rPr lang="ru-RU" i="1" dirty="0"/>
            </a:br>
            <a:r>
              <a:rPr lang="ru-RU" i="1" dirty="0"/>
              <a:t>Участник должен рассуждать на предложенную тему, выбрав путь её раскрытия (например, отвечает на вопрос, поставленный в теме, или размышляет над предложенной проблемой и т.п.).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только в случае, если сочинение не соответствует теме или в нём не прослеживается конкретной цели высказывания, то есть коммуникативного замысла.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33670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b="1" dirty="0">
                <a:solidFill>
                  <a:srgbClr val="FF0000"/>
                </a:solidFill>
              </a:rPr>
              <a:t>КРИТЕРИЙ №</a:t>
            </a:r>
            <a:r>
              <a:rPr lang="ru-RU" sz="7400" b="1" dirty="0" smtClean="0">
                <a:solidFill>
                  <a:srgbClr val="FF0000"/>
                </a:solidFill>
              </a:rPr>
              <a:t>2</a:t>
            </a:r>
            <a:br>
              <a:rPr lang="ru-RU" sz="7400" b="1" dirty="0" smtClean="0">
                <a:solidFill>
                  <a:srgbClr val="FF0000"/>
                </a:solidFill>
              </a:rPr>
            </a:b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>
                <a:solidFill>
                  <a:srgbClr val="FF0000"/>
                </a:solidFill>
              </a:rPr>
              <a:t>«АРГУМЕНТАЦИЯ. ПРИВЛЕЧЕНИЕ ЛИТЕРАТУРНОГО МАТЕРИАЛА»</a:t>
            </a:r>
            <a:r>
              <a:rPr lang="ru-RU" sz="7400" dirty="0">
                <a:solidFill>
                  <a:srgbClr val="FF0000"/>
                </a:solidFill>
              </a:rPr>
              <a:t> </a:t>
            </a:r>
            <a:endParaRPr lang="ru-RU" sz="7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300" dirty="0"/>
              <a:t/>
            </a:r>
            <a:br>
              <a:rPr lang="ru-RU" sz="4300" dirty="0"/>
            </a:br>
            <a:r>
              <a:rPr lang="ru-RU" sz="6000" b="1" i="1" dirty="0"/>
              <a:t>Данный критерий нацеливает на проверку умения использовать литературный материал (художественные произведения, дневники, мемуары, публицистику, произведения устного народного творчества (за исключением малых жанров), другие литературные источники) для аргументации своей позиции. </a:t>
            </a:r>
            <a:br>
              <a:rPr lang="ru-RU" sz="6000" b="1" i="1" dirty="0"/>
            </a:br>
            <a:r>
              <a:rPr lang="ru-RU" sz="6000" b="1" i="1" dirty="0"/>
              <a:t>Участник должен строить рассуждение, привлекая для аргументации </a:t>
            </a:r>
            <a:r>
              <a:rPr lang="ru-RU" sz="6000" b="1" i="1" u="sng" dirty="0"/>
              <a:t>не менее одного</a:t>
            </a:r>
            <a:r>
              <a:rPr lang="ru-RU" sz="6000" b="1" i="1" dirty="0"/>
              <a:t> произведения отечественной или мировой литературы, избирая свой путь использования литературного материала; при этом он может показать разный уровень осмысления художественного текста: от элементов смыслового анализа (например, тематика, проблематика, сюжет, характеры и т.п.) до комплексного анализа произведения в единстве формы и содержания и его интерпретации в аспекте выбранной темы.</a:t>
            </a:r>
            <a:r>
              <a:rPr lang="ru-RU" sz="6000" b="1" dirty="0"/>
              <a:t> </a:t>
            </a:r>
            <a:br>
              <a:rPr lang="ru-RU" sz="6000" b="1" dirty="0"/>
            </a:br>
            <a:r>
              <a:rPr lang="ru-RU" sz="6000" b="1" dirty="0"/>
              <a:t>«Незачёт» ставится при условии, если сочинение написано без привлечения литературного материала или в нём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КРИТЕРИЙ №3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КОМПОЗИЦИЯ И ЛОГИКА РАССУЖДЕНИЯ»</a:t>
            </a:r>
            <a:r>
              <a:rPr lang="ru-RU" dirty="0">
                <a:solidFill>
                  <a:srgbClr val="FF0000"/>
                </a:solidFill>
              </a:rPr>
              <a:t>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умения логично выстраивать рассуждение на предложенную тему. Участник должен выдерживать соотношение между тезисом и доказательствами.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/>
              <a:t>тезисно</a:t>
            </a:r>
            <a:r>
              <a:rPr lang="ru-RU" dirty="0"/>
              <a:t>-доказательная часть.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6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КРИТЕРИЙ №4 </a:t>
            </a:r>
            <a:r>
              <a:rPr lang="ru-RU" sz="3000" b="1" dirty="0" smtClean="0">
                <a:solidFill>
                  <a:srgbClr val="FF0000"/>
                </a:solidFill>
              </a:rPr>
              <a:t/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«</a:t>
            </a:r>
            <a:r>
              <a:rPr lang="ru-RU" sz="3000" b="1" dirty="0">
                <a:solidFill>
                  <a:srgbClr val="FF0000"/>
                </a:solidFill>
              </a:rPr>
              <a:t>КАЧЕСТВО ПИСЬМЕННОЙ РЕЧИ»</a:t>
            </a:r>
            <a:r>
              <a:rPr lang="ru-RU" sz="3000" dirty="0">
                <a:solidFill>
                  <a:srgbClr val="FF0000"/>
                </a:solidFill>
              </a:rPr>
              <a:t> </a:t>
            </a:r>
            <a:br>
              <a:rPr lang="ru-RU" sz="3000" dirty="0">
                <a:solidFill>
                  <a:srgbClr val="FF0000"/>
                </a:solidFill>
              </a:rPr>
            </a:br>
            <a:r>
              <a:rPr lang="ru-RU" i="1" dirty="0"/>
              <a:t>Данный критерий нацеливает на проверку речевого оформления текста сочинения. </a:t>
            </a:r>
            <a:br>
              <a:rPr lang="ru-RU" i="1" dirty="0"/>
            </a:br>
            <a:r>
              <a:rPr lang="ru-RU" i="1" dirty="0"/>
              <a:t>Участник должен точно выражать мысли, используя разнообразную лексику и различные грамматические конструкции, при необходимости уместно употреблять термины.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«зачёт». </a:t>
            </a:r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КРИТЕРИЙ №5 «ГРАМОТНОСТЬ»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ctr">
              <a:buNone/>
            </a:pPr>
            <a:r>
              <a:rPr lang="ru-RU" i="1" dirty="0" smtClean="0"/>
              <a:t>Данный </a:t>
            </a:r>
            <a:r>
              <a:rPr lang="ru-RU" i="1" dirty="0"/>
              <a:t>критерий позволяет оценить грамотность выпускника.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«Незачёт» ставится при условии, если на 100 слов приходится в сумме более пяти ошибок: грамматических, орфографических, пунктуационных.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http://buzuluk-school3.ucoz.ru/2016-2/ima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0" y="86580"/>
            <a:ext cx="1182933" cy="1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Итоговое сочинение оценивается зачётом, если: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● Получен «зачёт» по Критерию №1. </a:t>
            </a:r>
            <a:br>
              <a:rPr lang="ru-RU" dirty="0"/>
            </a:br>
            <a:r>
              <a:rPr lang="ru-RU" dirty="0"/>
              <a:t>● Получен «зачёт» по Критерию №2. </a:t>
            </a:r>
            <a:br>
              <a:rPr lang="ru-RU" dirty="0"/>
            </a:br>
            <a:r>
              <a:rPr lang="ru-RU" dirty="0"/>
              <a:t>● Получен «зачёт» по одному из Критериев №3-5. </a:t>
            </a:r>
            <a:br>
              <a:rPr lang="ru-RU" dirty="0"/>
            </a:br>
            <a:r>
              <a:rPr lang="ru-RU" dirty="0"/>
              <a:t>● В сочинении не менее 250 слов. </a:t>
            </a:r>
            <a:br>
              <a:rPr lang="ru-RU" dirty="0"/>
            </a:br>
            <a:r>
              <a:rPr lang="ru-RU" dirty="0"/>
              <a:t>● Сочинение не списано. </a:t>
            </a:r>
          </a:p>
        </p:txBody>
      </p:sp>
      <p:pic>
        <p:nvPicPr>
          <p:cNvPr id="4" name="Picture 2" descr="http://gi-wom.ru/wp-content/uploads/2017/12/69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255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Родительское  собрание 9-11 классы</vt:lpstr>
      <vt:lpstr>Итоговое сочинение (2018-2019 учебный год)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Интернет-источники</vt:lpstr>
      <vt:lpstr>Всероссийские проверочные работы –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Итоговое собеседование 9 классы  </vt:lpstr>
      <vt:lpstr>Итоговое собеседование 9 классы</vt:lpstr>
      <vt:lpstr>Итоговое собеседование 9 классы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308</cp:lastModifiedBy>
  <cp:revision>19</cp:revision>
  <cp:lastPrinted>2018-09-11T13:58:58Z</cp:lastPrinted>
  <dcterms:created xsi:type="dcterms:W3CDTF">2018-08-02T20:10:57Z</dcterms:created>
  <dcterms:modified xsi:type="dcterms:W3CDTF">2018-09-11T15:48:53Z</dcterms:modified>
</cp:coreProperties>
</file>